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0"/>
  </p:notesMasterIdLst>
  <p:sldIdLst>
    <p:sldId id="256" r:id="rId2"/>
    <p:sldId id="273" r:id="rId3"/>
    <p:sldId id="263" r:id="rId4"/>
    <p:sldId id="270" r:id="rId5"/>
    <p:sldId id="258" r:id="rId6"/>
    <p:sldId id="259" r:id="rId7"/>
    <p:sldId id="262" r:id="rId8"/>
    <p:sldId id="261" r:id="rId9"/>
    <p:sldId id="264" r:id="rId10"/>
    <p:sldId id="266" r:id="rId11"/>
    <p:sldId id="265" r:id="rId12"/>
    <p:sldId id="275" r:id="rId13"/>
    <p:sldId id="267" r:id="rId14"/>
    <p:sldId id="274" r:id="rId15"/>
    <p:sldId id="271" r:id="rId16"/>
    <p:sldId id="268" r:id="rId17"/>
    <p:sldId id="272" r:id="rId18"/>
    <p:sldId id="26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bal Adir" initials="IA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9982" autoAdjust="0"/>
  </p:normalViewPr>
  <p:slideViewPr>
    <p:cSldViewPr snapToGrid="0">
      <p:cViewPr varScale="1">
        <p:scale>
          <a:sx n="67" d="100"/>
          <a:sy n="67" d="100"/>
        </p:scale>
        <p:origin x="858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3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34AFA4D-1A9D-4AD3-8D93-6FCD2D6FDAC5}" type="datetimeFigureOut">
              <a:rPr lang="he-IL" smtClean="0"/>
              <a:t>ב'/תשרי/תשע"ז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6EA969E-9B3B-4CDE-A975-DA980EDF57C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39118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A969E-9B3B-4CDE-A975-DA980EDF57C5}" type="slidenum">
              <a:rPr lang="he-IL" smtClean="0"/>
              <a:t>1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38062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A969E-9B3B-4CDE-A975-DA980EDF57C5}" type="slidenum">
              <a:rPr lang="he-IL" smtClean="0"/>
              <a:t>13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000505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A969E-9B3B-4CDE-A975-DA980EDF57C5}" type="slidenum">
              <a:rPr lang="he-IL" smtClean="0"/>
              <a:t>14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000505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A969E-9B3B-4CDE-A975-DA980EDF57C5}" type="slidenum">
              <a:rPr lang="he-IL" smtClean="0"/>
              <a:t>15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753710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b="0" baseline="0" dirty="0" smtClean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A969E-9B3B-4CDE-A975-DA980EDF57C5}" type="slidenum">
              <a:rPr lang="he-IL" smtClean="0"/>
              <a:t>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48484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A969E-9B3B-4CDE-A975-DA980EDF57C5}" type="slidenum">
              <a:rPr lang="he-IL" smtClean="0"/>
              <a:t>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7226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A969E-9B3B-4CDE-A975-DA980EDF57C5}" type="slidenum">
              <a:rPr lang="he-IL" smtClean="0"/>
              <a:t>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730393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b="1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A969E-9B3B-4CDE-A975-DA980EDF57C5}" type="slidenum">
              <a:rPr lang="he-IL" smtClean="0"/>
              <a:t>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142562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A969E-9B3B-4CDE-A975-DA980EDF57C5}" type="slidenum">
              <a:rPr lang="he-IL" smtClean="0"/>
              <a:t>6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027042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e-IL" dirty="0" smtClean="0"/>
              <a:t>לכתוב פה</a:t>
            </a:r>
            <a:r>
              <a:rPr lang="he-IL" baseline="0" dirty="0" smtClean="0"/>
              <a:t> דוגמה לכל יישום</a:t>
            </a: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A969E-9B3B-4CDE-A975-DA980EDF57C5}" type="slidenum">
              <a:rPr lang="he-IL" smtClean="0"/>
              <a:t>7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9267212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A969E-9B3B-4CDE-A975-DA980EDF57C5}" type="slidenum">
              <a:rPr lang="he-IL" smtClean="0"/>
              <a:t>9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151187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EA969E-9B3B-4CDE-A975-DA980EDF57C5}" type="slidenum">
              <a:rPr lang="he-IL" smtClean="0"/>
              <a:t>12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00050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ו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ציטוט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 עם ציטו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או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e-IL" smtClean="0"/>
              <a:t>לחץ על הסמל כדי להוסיף תמונה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10/4/2016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PCH6NbWK0aY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1000664" y="2404531"/>
            <a:ext cx="7766936" cy="1646302"/>
          </a:xfrm>
        </p:spPr>
        <p:txBody>
          <a:bodyPr/>
          <a:lstStyle/>
          <a:p>
            <a:pPr algn="l" rtl="0"/>
            <a:r>
              <a:rPr lang="en-US" dirty="0" smtClean="0"/>
              <a:t>Playing with genes</a:t>
            </a:r>
            <a:endParaRPr lang="he-IL" dirty="0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000664" y="4050833"/>
            <a:ext cx="8273340" cy="1096899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 smtClean="0"/>
              <a:t>About synthetic biology, </a:t>
            </a:r>
            <a:r>
              <a:rPr lang="en-US" sz="2400" dirty="0" err="1" smtClean="0"/>
              <a:t>iGEM</a:t>
            </a:r>
            <a:r>
              <a:rPr lang="en-US" sz="2400" dirty="0" smtClean="0"/>
              <a:t> competition and our project</a:t>
            </a:r>
            <a:endParaRPr lang="he-IL" sz="2400" dirty="0"/>
          </a:p>
        </p:txBody>
      </p:sp>
    </p:spTree>
    <p:extLst>
      <p:ext uri="{BB962C8B-B14F-4D97-AF65-F5344CB8AC3E}">
        <p14:creationId xmlns:p14="http://schemas.microsoft.com/office/powerpoint/2010/main" val="22841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2200275" y="609600"/>
            <a:ext cx="7073726" cy="1320800"/>
          </a:xfrm>
        </p:spPr>
        <p:txBody>
          <a:bodyPr/>
          <a:lstStyle/>
          <a:p>
            <a:pPr algn="l" rtl="0"/>
            <a:r>
              <a:rPr lang="en-US" dirty="0" err="1" smtClean="0"/>
              <a:t>iGEM</a:t>
            </a:r>
            <a:r>
              <a:rPr lang="en-US" dirty="0" smtClean="0"/>
              <a:t> in Israel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Groups from Israel this year:</a:t>
            </a:r>
          </a:p>
          <a:p>
            <a:pPr lvl="1" algn="l" rtl="0">
              <a:buFont typeface="Courier New" panose="02070309020205020404" pitchFamily="49" charset="0"/>
              <a:buChar char="o"/>
            </a:pPr>
            <a:r>
              <a:rPr lang="en-US" sz="1800" dirty="0" err="1" smtClean="0"/>
              <a:t>Technion</a:t>
            </a:r>
            <a:r>
              <a:rPr lang="en-US" sz="1800" dirty="0" smtClean="0"/>
              <a:t> University</a:t>
            </a:r>
            <a:endParaRPr lang="en-US" sz="1800" dirty="0" smtClean="0"/>
          </a:p>
          <a:p>
            <a:pPr lvl="1" algn="l" rtl="0">
              <a:buFont typeface="Courier New" panose="02070309020205020404" pitchFamily="49" charset="0"/>
              <a:buChar char="o"/>
            </a:pPr>
            <a:r>
              <a:rPr lang="en-US" sz="1800" dirty="0" smtClean="0"/>
              <a:t>Ben </a:t>
            </a:r>
            <a:r>
              <a:rPr lang="en-US" sz="1800" dirty="0" err="1" smtClean="0"/>
              <a:t>Gurion</a:t>
            </a:r>
            <a:r>
              <a:rPr lang="en-US" sz="1800" dirty="0" smtClean="0"/>
              <a:t> University</a:t>
            </a:r>
          </a:p>
          <a:p>
            <a:pPr lvl="1" algn="l" rtl="0">
              <a:buFont typeface="Courier New" panose="02070309020205020404" pitchFamily="49" charset="0"/>
              <a:buChar char="o"/>
            </a:pPr>
            <a:r>
              <a:rPr lang="en-US" sz="1800" dirty="0" smtClean="0"/>
              <a:t>Tel Hai </a:t>
            </a:r>
            <a:r>
              <a:rPr lang="en-US" sz="1800" dirty="0" smtClean="0"/>
              <a:t>collage</a:t>
            </a:r>
            <a:endParaRPr lang="en-US" sz="1800" dirty="0" smtClean="0"/>
          </a:p>
          <a:p>
            <a:pPr lvl="1" algn="l" rtl="0">
              <a:buFont typeface="Courier New" panose="02070309020205020404" pitchFamily="49" charset="0"/>
              <a:buChar char="o"/>
            </a:pPr>
            <a:r>
              <a:rPr lang="en-US" sz="1800" dirty="0" err="1" smtClean="0"/>
              <a:t>Danciger</a:t>
            </a:r>
            <a:r>
              <a:rPr lang="en-US" sz="1800" dirty="0" smtClean="0"/>
              <a:t> high school in </a:t>
            </a:r>
            <a:r>
              <a:rPr lang="en-US" sz="1800" dirty="0" err="1" smtClean="0"/>
              <a:t>Qiryat</a:t>
            </a:r>
            <a:r>
              <a:rPr lang="en-US" sz="1800" dirty="0" smtClean="0"/>
              <a:t> </a:t>
            </a:r>
            <a:r>
              <a:rPr lang="en-US" sz="1800" dirty="0" err="1" smtClean="0"/>
              <a:t>Shmona</a:t>
            </a:r>
            <a:endParaRPr lang="en-US" sz="1800" dirty="0" smtClean="0"/>
          </a:p>
          <a:p>
            <a:pPr algn="l" rtl="0"/>
            <a:endParaRPr lang="en-US" dirty="0" smtClean="0"/>
          </a:p>
          <a:p>
            <a:pPr algn="l" rtl="0"/>
            <a:r>
              <a:rPr lang="en-US" dirty="0" smtClean="0"/>
              <a:t>First Israeli group was from the </a:t>
            </a:r>
            <a:r>
              <a:rPr lang="en-US" dirty="0" err="1" smtClean="0"/>
              <a:t>Technion</a:t>
            </a:r>
            <a:r>
              <a:rPr lang="en-US" dirty="0" smtClean="0"/>
              <a:t> and participate in 2012</a:t>
            </a:r>
          </a:p>
          <a:p>
            <a:pPr algn="l" rtl="0"/>
            <a:r>
              <a:rPr lang="en-US" dirty="0" smtClean="0"/>
              <a:t>All three </a:t>
            </a:r>
            <a:r>
              <a:rPr lang="en-US" dirty="0" err="1" smtClean="0"/>
              <a:t>iGEM</a:t>
            </a:r>
            <a:r>
              <a:rPr lang="en-US" dirty="0" smtClean="0"/>
              <a:t> </a:t>
            </a:r>
            <a:r>
              <a:rPr lang="en-US" dirty="0" err="1" smtClean="0"/>
              <a:t>Technion</a:t>
            </a:r>
            <a:r>
              <a:rPr lang="en-US" dirty="0" smtClean="0"/>
              <a:t> so far won gold medal!</a:t>
            </a:r>
            <a:endParaRPr lang="he-IL" dirty="0" smtClean="0"/>
          </a:p>
        </p:txBody>
      </p:sp>
      <p:pic>
        <p:nvPicPr>
          <p:cNvPr id="4" name="Picture 4" descr="Image result for ig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8" y="40943"/>
            <a:ext cx="1768760" cy="1768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gold med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664" y="4874599"/>
            <a:ext cx="1396952" cy="13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182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S.Tar</a:t>
            </a:r>
            <a:endParaRPr lang="he-IL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 rtl="0">
              <a:buNone/>
            </a:pPr>
            <a:r>
              <a:rPr lang="en-US" sz="3600" dirty="0" smtClean="0"/>
              <a:t>a </a:t>
            </a:r>
            <a:r>
              <a:rPr lang="en-US" sz="3600" b="1" dirty="0" smtClean="0"/>
              <a:t>Platform</a:t>
            </a:r>
            <a:r>
              <a:rPr lang="en-US" sz="3600" dirty="0" smtClean="0"/>
              <a:t> </a:t>
            </a:r>
            <a:r>
              <a:rPr lang="en-US" sz="3600" dirty="0" smtClean="0"/>
              <a:t>for precise, fast, easy and cheap detection of specific materials</a:t>
            </a:r>
            <a:endParaRPr lang="he-IL" sz="3600" b="1" dirty="0" smtClean="0"/>
          </a:p>
        </p:txBody>
      </p:sp>
      <p:pic>
        <p:nvPicPr>
          <p:cNvPr id="7" name="Picture 4" descr="http://www.greenriverplantation.net/wp-content/uploads/sites/1/nggallery/horrifying-water-pollution-facts-pictures/Horrifying-Water-Pollution-Facts-Pi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302" y="3928261"/>
            <a:ext cx="2527300" cy="16528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lh6.googleusercontent.com/WDBnc99GdxuU2tMooFkJizLCo_CJKT1EF-mbXqRI7fBUseMRCPy9jPuipjJw9s-uVLb1IBhldbxtFShlyWd51WkhFCwk2vm0jNeu7GZCRa7E0P1cKtz8ErYWH3Ai2JLojMn5yYosck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002" y="3928261"/>
            <a:ext cx="2527300" cy="16528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preview.turbosquid.com/Preview/2014/07/09__00_03_59/Estrogen_1.jpg69a205f0-e236-4154-918e-2bd3c6f6cb6fOrigina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7" r="11940"/>
          <a:stretch/>
        </p:blipFill>
        <p:spPr bwMode="auto">
          <a:xfrm>
            <a:off x="6746702" y="3928261"/>
            <a:ext cx="2527300" cy="16475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מציין מיקום תוכן 2"/>
          <p:cNvSpPr txBox="1">
            <a:spLocks/>
          </p:cNvSpPr>
          <p:nvPr/>
        </p:nvSpPr>
        <p:spPr>
          <a:xfrm>
            <a:off x="1047302" y="5575767"/>
            <a:ext cx="2527300" cy="465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 algn="ctr" rtl="0">
              <a:buNone/>
            </a:pPr>
            <a:r>
              <a:rPr lang="en-US" sz="2000" dirty="0" smtClean="0"/>
              <a:t>Water pollution</a:t>
            </a:r>
            <a:endParaRPr lang="en-US" sz="2000" dirty="0"/>
          </a:p>
        </p:txBody>
      </p:sp>
      <p:sp>
        <p:nvSpPr>
          <p:cNvPr id="11" name="מציין מיקום תוכן 2"/>
          <p:cNvSpPr txBox="1">
            <a:spLocks/>
          </p:cNvSpPr>
          <p:nvPr/>
        </p:nvSpPr>
        <p:spPr>
          <a:xfrm>
            <a:off x="3897002" y="5575766"/>
            <a:ext cx="2527300" cy="465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 algn="ctr" rtl="0">
              <a:buNone/>
            </a:pPr>
            <a:r>
              <a:rPr lang="en-US" sz="2000" dirty="0" smtClean="0"/>
              <a:t>Forensics</a:t>
            </a:r>
            <a:endParaRPr lang="en-US" sz="2000" dirty="0"/>
          </a:p>
        </p:txBody>
      </p:sp>
      <p:sp>
        <p:nvSpPr>
          <p:cNvPr id="12" name="מציין מיקום תוכן 2"/>
          <p:cNvSpPr txBox="1">
            <a:spLocks/>
          </p:cNvSpPr>
          <p:nvPr/>
        </p:nvSpPr>
        <p:spPr>
          <a:xfrm>
            <a:off x="6746702" y="5575766"/>
            <a:ext cx="2527300" cy="465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 algn="ctr" rtl="0">
              <a:buNone/>
            </a:pPr>
            <a:r>
              <a:rPr lang="en-US" sz="2000" dirty="0" smtClean="0"/>
              <a:t>Hormones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7520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660082" y="1058173"/>
            <a:ext cx="8596668" cy="1320800"/>
          </a:xfrm>
        </p:spPr>
        <p:txBody>
          <a:bodyPr>
            <a:normAutofit/>
          </a:bodyPr>
          <a:lstStyle/>
          <a:p>
            <a:pPr algn="l" rtl="0"/>
            <a:r>
              <a:rPr lang="en-US" sz="5400" b="1" dirty="0" smtClean="0"/>
              <a:t>chemotaxis</a:t>
            </a:r>
            <a:endParaRPr lang="he-IL" sz="5400" b="1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10552" y="2378973"/>
            <a:ext cx="9291256" cy="2969409"/>
          </a:xfrm>
        </p:spPr>
        <p:txBody>
          <a:bodyPr>
            <a:noAutofit/>
          </a:bodyPr>
          <a:lstStyle/>
          <a:p>
            <a:pPr marL="0" indent="0" algn="ctr" rtl="0">
              <a:lnSpc>
                <a:spcPct val="150000"/>
              </a:lnSpc>
              <a:buNone/>
            </a:pPr>
            <a:r>
              <a:rPr lang="en-US" sz="3200" dirty="0" smtClean="0"/>
              <a:t>The ability of bacteria to </a:t>
            </a:r>
            <a:r>
              <a:rPr lang="en-US" sz="3200" b="1" dirty="0" smtClean="0"/>
              <a:t>identify</a:t>
            </a:r>
            <a:r>
              <a:rPr lang="en-US" sz="3200" dirty="0" smtClean="0"/>
              <a:t> and </a:t>
            </a:r>
            <a:r>
              <a:rPr lang="en-US" sz="3200" b="1" dirty="0" smtClean="0"/>
              <a:t>move</a:t>
            </a:r>
            <a:r>
              <a:rPr lang="en-US" sz="3200" dirty="0" smtClean="0"/>
              <a:t> towards attractants or away from repellents</a:t>
            </a:r>
            <a:endParaRPr lang="he-IL" sz="3200" dirty="0" smtClean="0"/>
          </a:p>
        </p:txBody>
      </p:sp>
    </p:spTree>
    <p:extLst>
      <p:ext uri="{BB962C8B-B14F-4D97-AF65-F5344CB8AC3E}">
        <p14:creationId xmlns:p14="http://schemas.microsoft.com/office/powerpoint/2010/main" val="83338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Identify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677333" y="1270000"/>
            <a:ext cx="8596669" cy="678145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400" dirty="0" smtClean="0"/>
              <a:t>Identification </a:t>
            </a:r>
            <a:r>
              <a:rPr lang="en-US" sz="2400" dirty="0" smtClean="0"/>
              <a:t>with receptors</a:t>
            </a:r>
            <a:endParaRPr lang="en-US" sz="2400" dirty="0" smtClean="0"/>
          </a:p>
        </p:txBody>
      </p:sp>
      <p:grpSp>
        <p:nvGrpSpPr>
          <p:cNvPr id="11" name="קבוצה 10"/>
          <p:cNvGrpSpPr/>
          <p:nvPr/>
        </p:nvGrpSpPr>
        <p:grpSpPr>
          <a:xfrm>
            <a:off x="3390358" y="1897474"/>
            <a:ext cx="3372083" cy="4811579"/>
            <a:chOff x="677332" y="1552079"/>
            <a:chExt cx="2929215" cy="5135803"/>
          </a:xfrm>
        </p:grpSpPr>
        <p:pic>
          <p:nvPicPr>
            <p:cNvPr id="12" name="Picture 2" descr="Image result for chemotaxis receptor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27" r="45741"/>
            <a:stretch/>
          </p:blipFill>
          <p:spPr bwMode="auto">
            <a:xfrm rot="5400000">
              <a:off x="422872" y="1806539"/>
              <a:ext cx="3434596" cy="2925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Image result for chemotaxis receptor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40" r="5576"/>
            <a:stretch/>
          </p:blipFill>
          <p:spPr bwMode="auto">
            <a:xfrm rot="5400000">
              <a:off x="1293104" y="4374439"/>
              <a:ext cx="1701211" cy="2925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אליפסה 13"/>
          <p:cNvSpPr/>
          <p:nvPr/>
        </p:nvSpPr>
        <p:spPr>
          <a:xfrm>
            <a:off x="4295954" y="1897473"/>
            <a:ext cx="1052423" cy="77441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5" name="אליפסה 14"/>
          <p:cNvSpPr/>
          <p:nvPr/>
        </p:nvSpPr>
        <p:spPr>
          <a:xfrm>
            <a:off x="5086707" y="5214047"/>
            <a:ext cx="1935194" cy="152951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43122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/>
              <a:t>M</a:t>
            </a:r>
            <a:r>
              <a:rPr lang="en-US" dirty="0" smtClean="0"/>
              <a:t>ovement</a:t>
            </a:r>
            <a:endParaRPr lang="he-IL" dirty="0"/>
          </a:p>
        </p:txBody>
      </p:sp>
      <p:grpSp>
        <p:nvGrpSpPr>
          <p:cNvPr id="7" name="קבוצה 6"/>
          <p:cNvGrpSpPr/>
          <p:nvPr/>
        </p:nvGrpSpPr>
        <p:grpSpPr>
          <a:xfrm>
            <a:off x="927690" y="1715054"/>
            <a:ext cx="8363565" cy="3303434"/>
            <a:chOff x="910437" y="2301656"/>
            <a:chExt cx="8363565" cy="3303434"/>
          </a:xfrm>
        </p:grpSpPr>
        <p:pic>
          <p:nvPicPr>
            <p:cNvPr id="4" name="תמונה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0437" y="2301656"/>
              <a:ext cx="8363565" cy="2887279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5031617" y="5188935"/>
              <a:ext cx="3762216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Movement towards attractant</a:t>
              </a:r>
              <a:endParaRPr lang="he-IL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491477" y="5204980"/>
              <a:ext cx="2959100" cy="40011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Random movement</a:t>
              </a:r>
              <a:endParaRPr lang="he-IL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485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קבוצה 3"/>
          <p:cNvGrpSpPr/>
          <p:nvPr/>
        </p:nvGrpSpPr>
        <p:grpSpPr>
          <a:xfrm>
            <a:off x="389177" y="-84304"/>
            <a:ext cx="2366118" cy="4148523"/>
            <a:chOff x="677332" y="1552079"/>
            <a:chExt cx="2929215" cy="5135803"/>
          </a:xfrm>
        </p:grpSpPr>
        <p:pic>
          <p:nvPicPr>
            <p:cNvPr id="5122" name="Picture 2" descr="Image result for chemotaxis receptor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27" r="45741"/>
            <a:stretch/>
          </p:blipFill>
          <p:spPr bwMode="auto">
            <a:xfrm rot="5400000">
              <a:off x="422872" y="1806539"/>
              <a:ext cx="3434596" cy="2925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Image result for chemotaxis receptor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40" r="5576"/>
            <a:stretch/>
          </p:blipFill>
          <p:spPr bwMode="auto">
            <a:xfrm rot="5400000">
              <a:off x="1293104" y="4374439"/>
              <a:ext cx="1701211" cy="2925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קבוצה 6"/>
          <p:cNvGrpSpPr/>
          <p:nvPr/>
        </p:nvGrpSpPr>
        <p:grpSpPr>
          <a:xfrm>
            <a:off x="822763" y="4117970"/>
            <a:ext cx="1792058" cy="1949202"/>
            <a:chOff x="3466077" y="3455311"/>
            <a:chExt cx="2737354" cy="2977390"/>
          </a:xfrm>
        </p:grpSpPr>
        <p:pic>
          <p:nvPicPr>
            <p:cNvPr id="5" name="Picture 2" descr="Image result for chemotaxis receptor"/>
            <p:cNvPicPr>
              <a:picLocks noChangeAspect="1" noChangeArrowheads="1"/>
            </p:cNvPicPr>
            <p:nvPr/>
          </p:nvPicPr>
          <p:blipFill rotWithShape="1">
            <a:blip r:embed="rId4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769" b="97429" l="2663" r="89952">
                          <a14:foregroundMark x1="3632" y1="65810" x2="3632" y2="65810"/>
                          <a14:foregroundMark x1="4358" y1="67352" x2="4722" y2="48843"/>
                          <a14:foregroundMark x1="4358" y1="57326" x2="2663" y2="56812"/>
                          <a14:foregroundMark x1="2663" y1="65039" x2="2663" y2="65039"/>
                          <a14:foregroundMark x1="76029" y1="31362" x2="76029" y2="31362"/>
                          <a14:foregroundMark x1="73608" y1="28278" x2="73608" y2="28278"/>
                          <a14:backgroundMark x1="46610" y1="73779" x2="46610" y2="73779"/>
                          <a14:backgroundMark x1="25666" y1="67866" x2="25666" y2="67866"/>
                          <a14:backgroundMark x1="75424" y1="28021" x2="75424" y2="28021"/>
                          <a14:backgroundMark x1="25787" y1="64267" x2="25787" y2="64267"/>
                          <a14:backgroundMark x1="19370" y1="60154" x2="19370" y2="601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491"/>
            <a:stretch/>
          </p:blipFill>
          <p:spPr bwMode="auto">
            <a:xfrm rot="5400000">
              <a:off x="3918446" y="3002942"/>
              <a:ext cx="1829077" cy="2733815"/>
            </a:xfrm>
            <a:prstGeom prst="rect">
              <a:avLst/>
            </a:prstGeom>
            <a:noFill/>
          </p:spPr>
        </p:pic>
        <p:pic>
          <p:nvPicPr>
            <p:cNvPr id="8" name="Picture 2" descr="Image result for chemotaxis receptor"/>
            <p:cNvPicPr>
              <a:picLocks noChangeAspect="1" noChangeArrowheads="1"/>
            </p:cNvPicPr>
            <p:nvPr/>
          </p:nvPicPr>
          <p:blipFill rotWithShape="1">
            <a:blip r:embed="rId4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769" b="97429" l="2663" r="89952">
                          <a14:foregroundMark x1="3632" y1="65810" x2="3632" y2="65810"/>
                          <a14:foregroundMark x1="4358" y1="67352" x2="4722" y2="48843"/>
                          <a14:foregroundMark x1="4358" y1="57326" x2="2663" y2="56812"/>
                          <a14:foregroundMark x1="2663" y1="65039" x2="2663" y2="65039"/>
                          <a14:foregroundMark x1="76029" y1="31362" x2="76029" y2="31362"/>
                          <a14:foregroundMark x1="73608" y1="28278" x2="73608" y2="28278"/>
                          <a14:backgroundMark x1="46610" y1="73779" x2="46610" y2="73779"/>
                          <a14:backgroundMark x1="25666" y1="67866" x2="25666" y2="67866"/>
                          <a14:backgroundMark x1="75424" y1="28021" x2="75424" y2="28021"/>
                          <a14:backgroundMark x1="25787" y1="64267" x2="25787" y2="64267"/>
                          <a14:backgroundMark x1="19370" y1="60154" x2="19370" y2="601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234" r="15984"/>
            <a:stretch/>
          </p:blipFill>
          <p:spPr bwMode="auto">
            <a:xfrm rot="5400000">
              <a:off x="4262365" y="4491635"/>
              <a:ext cx="1148317" cy="2733815"/>
            </a:xfrm>
            <a:prstGeom prst="rect">
              <a:avLst/>
            </a:prstGeom>
            <a:noFill/>
          </p:spPr>
        </p:pic>
      </p:grpSp>
      <p:grpSp>
        <p:nvGrpSpPr>
          <p:cNvPr id="10" name="קבוצה 9"/>
          <p:cNvGrpSpPr/>
          <p:nvPr/>
        </p:nvGrpSpPr>
        <p:grpSpPr>
          <a:xfrm>
            <a:off x="4367283" y="58151"/>
            <a:ext cx="4531057" cy="6799849"/>
            <a:chOff x="677332" y="1552079"/>
            <a:chExt cx="2929215" cy="5135803"/>
          </a:xfrm>
        </p:grpSpPr>
        <p:pic>
          <p:nvPicPr>
            <p:cNvPr id="11" name="Picture 2" descr="Image result for chemotaxis receptor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27" r="45741"/>
            <a:stretch/>
          </p:blipFill>
          <p:spPr bwMode="auto">
            <a:xfrm rot="5400000">
              <a:off x="422872" y="1806539"/>
              <a:ext cx="3434596" cy="2925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Image result for chemotaxis receptor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40" r="5576"/>
            <a:stretch/>
          </p:blipFill>
          <p:spPr bwMode="auto">
            <a:xfrm rot="5400000">
              <a:off x="1293104" y="4374439"/>
              <a:ext cx="1701211" cy="2925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Picture 2" descr="Image result for chemotaxis receptor"/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69" b="97429" l="2663" r="89952">
                        <a14:foregroundMark x1="3632" y1="65810" x2="3632" y2="65810"/>
                        <a14:foregroundMark x1="4358" y1="67352" x2="4722" y2="48843"/>
                        <a14:foregroundMark x1="4358" y1="57326" x2="2663" y2="56812"/>
                        <a14:foregroundMark x1="2663" y1="65039" x2="2663" y2="65039"/>
                        <a14:foregroundMark x1="76029" y1="31362" x2="76029" y2="31362"/>
                        <a14:foregroundMark x1="73608" y1="28278" x2="73608" y2="28278"/>
                        <a14:backgroundMark x1="46610" y1="73779" x2="46610" y2="73779"/>
                        <a14:backgroundMark x1="25666" y1="67866" x2="25666" y2="67866"/>
                        <a14:backgroundMark x1="75424" y1="28021" x2="75424" y2="28021"/>
                        <a14:backgroundMark x1="25787" y1="64267" x2="25787" y2="64267"/>
                        <a14:backgroundMark x1="19370" y1="60154" x2="19370" y2="601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1204"/>
          <a:stretch/>
        </p:blipFill>
        <p:spPr bwMode="auto">
          <a:xfrm rot="5400000">
            <a:off x="6268031" y="-1672368"/>
            <a:ext cx="696303" cy="435526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קבוצה 18"/>
          <p:cNvGrpSpPr/>
          <p:nvPr/>
        </p:nvGrpSpPr>
        <p:grpSpPr>
          <a:xfrm>
            <a:off x="4355906" y="832516"/>
            <a:ext cx="4531059" cy="6027756"/>
            <a:chOff x="677331" y="2135227"/>
            <a:chExt cx="2929216" cy="4552655"/>
          </a:xfrm>
        </p:grpSpPr>
        <p:pic>
          <p:nvPicPr>
            <p:cNvPr id="20" name="Picture 2" descr="Image result for chemotaxis receptor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61" r="45740"/>
            <a:stretch/>
          </p:blipFill>
          <p:spPr bwMode="auto">
            <a:xfrm rot="5400000">
              <a:off x="714445" y="2098113"/>
              <a:ext cx="2851448" cy="2925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Image result for chemotaxis receptor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40" r="5576"/>
            <a:stretch/>
          </p:blipFill>
          <p:spPr bwMode="auto">
            <a:xfrm rot="5400000">
              <a:off x="1293104" y="4374439"/>
              <a:ext cx="1701211" cy="2925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15"/>
          <p:cNvSpPr txBox="1"/>
          <p:nvPr/>
        </p:nvSpPr>
        <p:spPr>
          <a:xfrm>
            <a:off x="-109182" y="3430695"/>
            <a:ext cx="23359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dirty="0" smtClean="0"/>
              <a:t>Chemotaxis ability for material A</a:t>
            </a:r>
            <a:endParaRPr lang="he-IL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179695" y="6061837"/>
            <a:ext cx="314929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dirty="0" smtClean="0"/>
              <a:t>Receptor for material B but without movement ability</a:t>
            </a:r>
            <a:endParaRPr lang="he-IL" dirty="0"/>
          </a:p>
        </p:txBody>
      </p:sp>
      <p:sp>
        <p:nvSpPr>
          <p:cNvPr id="17" name="חץ ימינה 16"/>
          <p:cNvSpPr/>
          <p:nvPr/>
        </p:nvSpPr>
        <p:spPr>
          <a:xfrm>
            <a:off x="2934269" y="3070746"/>
            <a:ext cx="1035916" cy="559558"/>
          </a:xfrm>
          <a:prstGeom prst="rightArrow">
            <a:avLst>
              <a:gd name="adj1" fmla="val 25610"/>
              <a:gd name="adj2" fmla="val 500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3" name="TextBox 22"/>
          <p:cNvSpPr txBox="1"/>
          <p:nvPr/>
        </p:nvSpPr>
        <p:spPr>
          <a:xfrm>
            <a:off x="4572000" y="5875151"/>
            <a:ext cx="2870503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dirty="0" smtClean="0"/>
              <a:t>New Bacteria that does chemotaxis for material B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11920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7" grpId="0" animBg="1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540479" y="481155"/>
            <a:ext cx="8596668" cy="1320800"/>
          </a:xfrm>
        </p:spPr>
        <p:txBody>
          <a:bodyPr/>
          <a:lstStyle/>
          <a:p>
            <a:pPr algn="ctr" rtl="0"/>
            <a:r>
              <a:rPr lang="en-US" dirty="0" smtClean="0"/>
              <a:t>Prototype of our chip</a:t>
            </a:r>
            <a:endParaRPr lang="he-IL" dirty="0"/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7961" y="1124594"/>
            <a:ext cx="6854445" cy="3020381"/>
          </a:xfrm>
          <a:prstGeom prst="rect">
            <a:avLst/>
          </a:prstGeom>
        </p:spPr>
      </p:pic>
      <p:pic>
        <p:nvPicPr>
          <p:cNvPr id="5" name="תמונה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479" y="3800115"/>
            <a:ext cx="9069410" cy="2552918"/>
          </a:xfrm>
          <a:prstGeom prst="rect">
            <a:avLst/>
          </a:prstGeom>
        </p:spPr>
      </p:pic>
      <p:sp>
        <p:nvSpPr>
          <p:cNvPr id="6" name="מלבן 5"/>
          <p:cNvSpPr/>
          <p:nvPr/>
        </p:nvSpPr>
        <p:spPr>
          <a:xfrm>
            <a:off x="1795393" y="4880662"/>
            <a:ext cx="4852394" cy="86303"/>
          </a:xfrm>
          <a:prstGeom prst="rect">
            <a:avLst/>
          </a:prstGeom>
          <a:solidFill>
            <a:srgbClr val="0097A7">
              <a:alpha val="49804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7" name="משולש שווה-שוקיים 9"/>
          <p:cNvSpPr/>
          <p:nvPr/>
        </p:nvSpPr>
        <p:spPr>
          <a:xfrm rot="10800000">
            <a:off x="1335554" y="4204758"/>
            <a:ext cx="1028699" cy="719418"/>
          </a:xfrm>
          <a:prstGeom prst="triangle">
            <a:avLst>
              <a:gd name="adj" fmla="val 49315"/>
            </a:avLst>
          </a:prstGeom>
          <a:solidFill>
            <a:srgbClr val="80CBD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8" name="אליפסה 7"/>
          <p:cNvSpPr/>
          <p:nvPr/>
        </p:nvSpPr>
        <p:spPr>
          <a:xfrm>
            <a:off x="2825087" y="2328025"/>
            <a:ext cx="508000" cy="521387"/>
          </a:xfrm>
          <a:prstGeom prst="ellipse">
            <a:avLst/>
          </a:prstGeom>
          <a:solidFill>
            <a:srgbClr val="80C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9" name="אליפסה 8"/>
          <p:cNvSpPr/>
          <p:nvPr/>
        </p:nvSpPr>
        <p:spPr>
          <a:xfrm>
            <a:off x="5513696" y="2470245"/>
            <a:ext cx="232012" cy="23201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0" name="מלבן 9"/>
          <p:cNvSpPr/>
          <p:nvPr/>
        </p:nvSpPr>
        <p:spPr>
          <a:xfrm>
            <a:off x="6710149" y="4889760"/>
            <a:ext cx="54591" cy="86303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40151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CH6NbWK0aY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32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0"/>
            <a:r>
              <a:rPr lang="en-US" dirty="0" smtClean="0"/>
              <a:t>Follow us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117649" y="3970787"/>
            <a:ext cx="2736723" cy="8325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err="1"/>
              <a:t>iGEM</a:t>
            </a:r>
            <a:r>
              <a:rPr lang="en-US" sz="2800" dirty="0"/>
              <a:t> </a:t>
            </a:r>
            <a:r>
              <a:rPr lang="en-US" sz="2800" dirty="0" err="1"/>
              <a:t>Technion</a:t>
            </a:r>
            <a:endParaRPr lang="he-IL" sz="2800" dirty="0"/>
          </a:p>
        </p:txBody>
      </p:sp>
      <p:pic>
        <p:nvPicPr>
          <p:cNvPr id="1028" name="Picture 4" descr="Image result for faceboo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98" y="1683413"/>
            <a:ext cx="2287374" cy="228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מציין מיקום תוכן 2"/>
          <p:cNvSpPr txBox="1">
            <a:spLocks/>
          </p:cNvSpPr>
          <p:nvPr/>
        </p:nvSpPr>
        <p:spPr>
          <a:xfrm>
            <a:off x="6649518" y="3970787"/>
            <a:ext cx="2736723" cy="8325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en-US" sz="2800" dirty="0" err="1" smtClean="0"/>
              <a:t>Technion_iGEM</a:t>
            </a:r>
            <a:endParaRPr lang="he-IL" sz="2800" dirty="0"/>
          </a:p>
        </p:txBody>
      </p:sp>
      <p:pic>
        <p:nvPicPr>
          <p:cNvPr id="1038" name="Picture 14" descr="Image result for gmail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3" b="6533"/>
          <a:stretch/>
        </p:blipFill>
        <p:spPr bwMode="auto">
          <a:xfrm>
            <a:off x="3509056" y="4470304"/>
            <a:ext cx="2485777" cy="180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מציין מיקום תוכן 2"/>
          <p:cNvSpPr txBox="1">
            <a:spLocks/>
          </p:cNvSpPr>
          <p:nvPr/>
        </p:nvSpPr>
        <p:spPr>
          <a:xfrm>
            <a:off x="2492708" y="6279296"/>
            <a:ext cx="4518471" cy="8325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en-US" sz="2400" dirty="0" smtClean="0"/>
              <a:t>technionigem2016@gmail.com</a:t>
            </a:r>
            <a:endParaRPr lang="he-IL" sz="2400" dirty="0"/>
          </a:p>
        </p:txBody>
      </p:sp>
      <p:pic>
        <p:nvPicPr>
          <p:cNvPr id="1040" name="Picture 16" descr="Image result for instagra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311" y="1683413"/>
            <a:ext cx="2429135" cy="242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220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/>
              <a:t>Basic concepts in biology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677334" y="1453796"/>
            <a:ext cx="8596668" cy="3880773"/>
          </a:xfrm>
        </p:spPr>
        <p:txBody>
          <a:bodyPr/>
          <a:lstStyle/>
          <a:p>
            <a:pPr algn="l" rtl="0"/>
            <a:r>
              <a:rPr lang="en-US" b="1" dirty="0" smtClean="0"/>
              <a:t>Biology</a:t>
            </a:r>
            <a:r>
              <a:rPr lang="en-US" dirty="0" smtClean="0"/>
              <a:t> - </a:t>
            </a:r>
            <a:r>
              <a:rPr lang="en-US" dirty="0">
                <a:solidFill>
                  <a:schemeClr val="tx1"/>
                </a:solidFill>
              </a:rPr>
              <a:t> </a:t>
            </a:r>
            <a:r>
              <a:rPr lang="en-US" dirty="0" smtClean="0"/>
              <a:t>branch in science</a:t>
            </a:r>
            <a:r>
              <a:rPr lang="en-US" dirty="0"/>
              <a:t> concerned with the study of life and living </a:t>
            </a:r>
            <a:r>
              <a:rPr lang="en-US" dirty="0" smtClean="0"/>
              <a:t>organisms.</a:t>
            </a:r>
            <a:endParaRPr lang="en-US" dirty="0"/>
          </a:p>
          <a:p>
            <a:pPr algn="l" rtl="0"/>
            <a:endParaRPr lang="en-US" b="1" dirty="0"/>
          </a:p>
          <a:p>
            <a:pPr algn="l" rtl="0"/>
            <a:r>
              <a:rPr lang="en-US" b="1" dirty="0" smtClean="0"/>
              <a:t>Cell</a:t>
            </a:r>
            <a:r>
              <a:rPr lang="en-US" dirty="0" smtClean="0"/>
              <a:t> - </a:t>
            </a:r>
            <a:r>
              <a:rPr lang="en-US" dirty="0"/>
              <a:t> the </a:t>
            </a:r>
            <a:r>
              <a:rPr lang="en-US" dirty="0"/>
              <a:t>basic functional unit </a:t>
            </a:r>
            <a:r>
              <a:rPr lang="en-US" dirty="0"/>
              <a:t>of </a:t>
            </a:r>
            <a:r>
              <a:rPr lang="en-US" dirty="0" smtClean="0"/>
              <a:t>life.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	Humans combined from billions of cells.</a:t>
            </a:r>
            <a:endParaRPr lang="en-US" dirty="0"/>
          </a:p>
          <a:p>
            <a:pPr marL="0" indent="0" algn="l" rtl="0">
              <a:buNone/>
            </a:pPr>
            <a:endParaRPr lang="he-IL" dirty="0"/>
          </a:p>
          <a:p>
            <a:pPr algn="l" rtl="0"/>
            <a:r>
              <a:rPr lang="en-US" b="1" dirty="0" smtClean="0"/>
              <a:t>Bacteria</a:t>
            </a:r>
            <a:r>
              <a:rPr lang="en-US" dirty="0" smtClean="0"/>
              <a:t> – one of the most ancient and common live organism on the plant.</a:t>
            </a:r>
          </a:p>
          <a:p>
            <a:pPr marL="0" indent="0" algn="l" rtl="0">
              <a:buNone/>
            </a:pPr>
            <a:r>
              <a:rPr lang="en-US" b="1" dirty="0"/>
              <a:t>	</a:t>
            </a:r>
            <a:r>
              <a:rPr lang="en-US" b="1" dirty="0" smtClean="0"/>
              <a:t>		</a:t>
            </a:r>
            <a:r>
              <a:rPr lang="en-US" dirty="0" smtClean="0"/>
              <a:t>One bacterium in as single cell and can not be seen with naked eye.</a:t>
            </a:r>
            <a:endParaRPr lang="en-US" b="1" dirty="0" smtClean="0"/>
          </a:p>
          <a:p>
            <a:pPr marL="0" indent="0" algn="l" rtl="0">
              <a:buNone/>
            </a:pPr>
            <a:endParaRPr lang="he-IL" dirty="0"/>
          </a:p>
        </p:txBody>
      </p:sp>
      <p:pic>
        <p:nvPicPr>
          <p:cNvPr id="4" name="Picture 8" descr="Image result for bacter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345" y="4635288"/>
            <a:ext cx="3138395" cy="22227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44555" y="6241373"/>
            <a:ext cx="2797791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600" dirty="0" smtClean="0"/>
              <a:t>Bacteria under microscope</a:t>
            </a:r>
            <a:endParaRPr lang="he-IL" sz="1600" dirty="0"/>
          </a:p>
        </p:txBody>
      </p:sp>
    </p:spTree>
    <p:extLst>
      <p:ext uri="{BB962C8B-B14F-4D97-AF65-F5344CB8AC3E}">
        <p14:creationId xmlns:p14="http://schemas.microsoft.com/office/powerpoint/2010/main" val="23426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428624" y="1423610"/>
            <a:ext cx="7596259" cy="4649644"/>
          </a:xfrm>
        </p:spPr>
        <p:txBody>
          <a:bodyPr>
            <a:normAutofit/>
          </a:bodyPr>
          <a:lstStyle/>
          <a:p>
            <a:pPr algn="l" rtl="0"/>
            <a:r>
              <a:rPr lang="en-US" b="1" dirty="0" smtClean="0"/>
              <a:t>DNA</a:t>
            </a:r>
            <a:r>
              <a:rPr lang="en-US" dirty="0" smtClean="0"/>
              <a:t> – long molecule containing all the genetic code and the instruction to build the cell components.</a:t>
            </a:r>
            <a:endParaRPr lang="en-US" b="1" dirty="0" smtClean="0"/>
          </a:p>
          <a:p>
            <a:pPr lvl="1" algn="l" rtl="0">
              <a:buFont typeface="Courier New" panose="02070309020205020404" pitchFamily="49" charset="0"/>
              <a:buChar char="o"/>
            </a:pPr>
            <a:r>
              <a:rPr lang="en-US" sz="1800" dirty="0" smtClean="0"/>
              <a:t>Consists of 4 basic bricks (bases) marked as A,G,C,T</a:t>
            </a:r>
          </a:p>
          <a:p>
            <a:pPr lvl="1" algn="l" rtl="0">
              <a:buFont typeface="Courier New" panose="02070309020205020404" pitchFamily="49" charset="0"/>
              <a:buChar char="o"/>
            </a:pPr>
            <a:r>
              <a:rPr lang="en-US" sz="1800" dirty="0" smtClean="0"/>
              <a:t>Different organisms diverse from each other by the sequence of the basic breaks</a:t>
            </a:r>
            <a:r>
              <a:rPr lang="en-US" sz="1800" dirty="0"/>
              <a:t> </a:t>
            </a:r>
            <a:r>
              <a:rPr lang="en-US" sz="1800" dirty="0" smtClean="0"/>
              <a:t>and their number. </a:t>
            </a:r>
          </a:p>
          <a:p>
            <a:pPr marL="457200" lvl="1" indent="0" algn="l" rtl="0">
              <a:buNone/>
            </a:pPr>
            <a:endParaRPr lang="he-IL" dirty="0" smtClean="0"/>
          </a:p>
          <a:p>
            <a:pPr algn="l" rtl="0"/>
            <a:r>
              <a:rPr lang="en-US" b="1" dirty="0" smtClean="0"/>
              <a:t>Gene</a:t>
            </a:r>
            <a:r>
              <a:rPr lang="en-US" dirty="0" smtClean="0"/>
              <a:t> – section of DNA contains information regarding specific attribute.</a:t>
            </a:r>
            <a:endParaRPr lang="he-IL" dirty="0" smtClean="0"/>
          </a:p>
          <a:p>
            <a:pPr lvl="1" algn="l" rtl="0">
              <a:buFont typeface="Courier New" panose="02070309020205020404" pitchFamily="49" charset="0"/>
              <a:buChar char="o"/>
            </a:pPr>
            <a:r>
              <a:rPr lang="en-US" sz="1800" dirty="0" smtClean="0"/>
              <a:t>For example: gene encodes for information about hair color.</a:t>
            </a:r>
          </a:p>
          <a:p>
            <a:pPr marL="0" indent="0" algn="l" rtl="0">
              <a:buNone/>
            </a:pPr>
            <a:endParaRPr lang="he-IL" dirty="0" smtClean="0"/>
          </a:p>
        </p:txBody>
      </p:sp>
      <p:pic>
        <p:nvPicPr>
          <p:cNvPr id="3074" name="Picture 2" descr="Image result for dna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59"/>
          <a:stretch/>
        </p:blipFill>
        <p:spPr bwMode="auto">
          <a:xfrm>
            <a:off x="7795114" y="0"/>
            <a:ext cx="30180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mage result for dna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48" t="29211" r="3725" b="22842"/>
          <a:stretch/>
        </p:blipFill>
        <p:spPr bwMode="auto">
          <a:xfrm>
            <a:off x="6499434" y="4543426"/>
            <a:ext cx="1372743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כותרת 1"/>
          <p:cNvSpPr txBox="1">
            <a:spLocks/>
          </p:cNvSpPr>
          <p:nvPr/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rtl="0"/>
            <a:r>
              <a:rPr lang="en-US" dirty="0" smtClean="0"/>
              <a:t>Basic concepts in biology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87956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677334" y="1423610"/>
            <a:ext cx="8596668" cy="4649644"/>
          </a:xfrm>
        </p:spPr>
        <p:txBody>
          <a:bodyPr>
            <a:normAutofit/>
          </a:bodyPr>
          <a:lstStyle/>
          <a:p>
            <a:pPr algn="l" rtl="0"/>
            <a:r>
              <a:rPr lang="en-US" b="1" dirty="0" smtClean="0"/>
              <a:t>Protein</a:t>
            </a:r>
            <a:r>
              <a:rPr lang="en-US" dirty="0" smtClean="0"/>
              <a:t> – the “worker” of the cell. Molecule with different activity, according to the </a:t>
            </a:r>
            <a:r>
              <a:rPr lang="en-US" dirty="0" smtClean="0"/>
              <a:t>cells’ need.</a:t>
            </a:r>
            <a:endParaRPr lang="en-US" b="1" dirty="0" smtClean="0"/>
          </a:p>
          <a:p>
            <a:pPr lvl="1" algn="l" rtl="0">
              <a:buFont typeface="Courier New" panose="02070309020205020404" pitchFamily="49" charset="0"/>
              <a:buChar char="o"/>
            </a:pPr>
            <a:r>
              <a:rPr lang="en-US" dirty="0" smtClean="0"/>
              <a:t>The cell translate gene (instruction) to specific protein (worker).</a:t>
            </a:r>
          </a:p>
        </p:txBody>
      </p:sp>
      <p:pic>
        <p:nvPicPr>
          <p:cNvPr id="4100" name="Picture 4" descr="Image result for from dna to protein picture for childre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13" t="13846" r="2387" b="18496"/>
          <a:stretch/>
        </p:blipFill>
        <p:spPr bwMode="auto">
          <a:xfrm>
            <a:off x="1927966" y="3005887"/>
            <a:ext cx="5993846" cy="27807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sp>
        <p:nvSpPr>
          <p:cNvPr id="7" name="כותרת 1"/>
          <p:cNvSpPr txBox="1">
            <a:spLocks/>
          </p:cNvSpPr>
          <p:nvPr/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rtl="0"/>
            <a:r>
              <a:rPr lang="en-US" dirty="0" smtClean="0"/>
              <a:t>Basic concepts in biology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413314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Synthetic Biology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sz="2000" b="1" dirty="0" smtClean="0"/>
              <a:t>Synthetic </a:t>
            </a:r>
            <a:r>
              <a:rPr lang="en-US" dirty="0"/>
              <a:t>= </a:t>
            </a:r>
            <a:r>
              <a:rPr lang="en-US" dirty="0" smtClean="0"/>
              <a:t>unification of two units into one new unit</a:t>
            </a:r>
          </a:p>
          <a:p>
            <a:pPr algn="l" rtl="0"/>
            <a:r>
              <a:rPr lang="en-US" sz="2000" b="1" dirty="0" smtClean="0"/>
              <a:t>Synthetic Biology</a:t>
            </a:r>
            <a:r>
              <a:rPr lang="en-US" dirty="0" smtClean="0"/>
              <a:t> = unification of new </a:t>
            </a:r>
            <a:r>
              <a:rPr lang="en-US" dirty="0" smtClean="0"/>
              <a:t>biological </a:t>
            </a:r>
            <a:r>
              <a:rPr lang="en-US" dirty="0" smtClean="0"/>
              <a:t>systems </a:t>
            </a:r>
            <a:endParaRPr lang="he-IL" sz="2000" b="1" dirty="0"/>
          </a:p>
          <a:p>
            <a:pPr marL="0" indent="0" algn="l" rtl="0">
              <a:buNone/>
            </a:pPr>
            <a:endParaRPr lang="he-IL" dirty="0" smtClean="0"/>
          </a:p>
          <a:p>
            <a:pPr algn="l" rtl="0"/>
            <a:r>
              <a:rPr lang="en-US" dirty="0" smtClean="0"/>
              <a:t>Synthetic biology </a:t>
            </a:r>
            <a:r>
              <a:rPr lang="en-US" dirty="0" smtClean="0"/>
              <a:t>is </a:t>
            </a:r>
            <a:r>
              <a:rPr lang="en-US" dirty="0" smtClean="0"/>
              <a:t>the </a:t>
            </a:r>
            <a:r>
              <a:rPr lang="en-US" dirty="0"/>
              <a:t>intersection</a:t>
            </a:r>
            <a:r>
              <a:rPr lang="en-US" dirty="0" smtClean="0"/>
              <a:t> </a:t>
            </a:r>
            <a:r>
              <a:rPr lang="en-US" dirty="0" smtClean="0"/>
              <a:t>between biology and engineering</a:t>
            </a:r>
          </a:p>
          <a:p>
            <a:pPr algn="l" rtl="0"/>
            <a:r>
              <a:rPr lang="en-US" dirty="0" smtClean="0"/>
              <a:t>Researcher in synthetic biology engineering new </a:t>
            </a:r>
            <a:r>
              <a:rPr lang="en-US" dirty="0" smtClean="0"/>
              <a:t>biological </a:t>
            </a:r>
            <a:r>
              <a:rPr lang="en-US" dirty="0" smtClean="0"/>
              <a:t>system based on known part from other known </a:t>
            </a:r>
            <a:r>
              <a:rPr lang="en-US" dirty="0" smtClean="0"/>
              <a:t>biological </a:t>
            </a:r>
            <a:r>
              <a:rPr lang="en-US" dirty="0" smtClean="0"/>
              <a:t>systems.</a:t>
            </a:r>
          </a:p>
        </p:txBody>
      </p:sp>
      <p:pic>
        <p:nvPicPr>
          <p:cNvPr id="9218" name="Picture 2" descr="Image result for ‫הנדסה‬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668" y="0"/>
            <a:ext cx="4334325" cy="216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986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Simple example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261719" y="1356484"/>
            <a:ext cx="9340575" cy="5178779"/>
          </a:xfrm>
        </p:spPr>
        <p:txBody>
          <a:bodyPr>
            <a:normAutofit/>
          </a:bodyPr>
          <a:lstStyle/>
          <a:p>
            <a:pPr algn="l" rtl="0"/>
            <a:r>
              <a:rPr lang="en-US" dirty="0" smtClean="0"/>
              <a:t>Bacteria A has a gene that encodes for protein that make the bacteria color in red.</a:t>
            </a:r>
          </a:p>
          <a:p>
            <a:pPr algn="l" rtl="0"/>
            <a:r>
              <a:rPr lang="en-US" dirty="0"/>
              <a:t>Bacteria </a:t>
            </a:r>
            <a:r>
              <a:rPr lang="en-US" dirty="0" smtClean="0"/>
              <a:t>B </a:t>
            </a:r>
            <a:r>
              <a:rPr lang="en-US" dirty="0"/>
              <a:t>has a gene that encodes for protein that make the bacteria </a:t>
            </a:r>
            <a:r>
              <a:rPr lang="en-US" dirty="0" smtClean="0"/>
              <a:t>smells like banana.</a:t>
            </a:r>
            <a:endParaRPr lang="en-US" dirty="0"/>
          </a:p>
          <a:p>
            <a:pPr algn="l" rtl="0"/>
            <a:r>
              <a:rPr lang="en-US" b="1" dirty="0" smtClean="0"/>
              <a:t>Goal:</a:t>
            </a:r>
            <a:r>
              <a:rPr lang="en-US" dirty="0" smtClean="0"/>
              <a:t> get new bacteria with red color and smell like banana.</a:t>
            </a:r>
          </a:p>
          <a:p>
            <a:pPr algn="l" rtl="0"/>
            <a:r>
              <a:rPr lang="en-US" dirty="0" smtClean="0"/>
              <a:t>Process:</a:t>
            </a:r>
          </a:p>
          <a:p>
            <a:pPr lvl="1" algn="l" rtl="0">
              <a:buFont typeface="Courier New" panose="02070309020205020404" pitchFamily="49" charset="0"/>
              <a:buChar char="o"/>
            </a:pPr>
            <a:r>
              <a:rPr lang="en-US" sz="1800" dirty="0" smtClean="0"/>
              <a:t>Cut out the gene that encodes for color protein from bacteria A</a:t>
            </a:r>
          </a:p>
          <a:p>
            <a:pPr lvl="1" algn="l" rtl="0">
              <a:buFont typeface="Courier New" panose="02070309020205020404" pitchFamily="49" charset="0"/>
              <a:buChar char="o"/>
            </a:pPr>
            <a:r>
              <a:rPr lang="en-US" sz="1800" dirty="0"/>
              <a:t>Cut out the gene that encodes for </a:t>
            </a:r>
            <a:r>
              <a:rPr lang="en-US" sz="1800" dirty="0" smtClean="0"/>
              <a:t>smell </a:t>
            </a:r>
            <a:r>
              <a:rPr lang="en-US" sz="1800" dirty="0"/>
              <a:t>protein from bacteria </a:t>
            </a:r>
            <a:r>
              <a:rPr lang="en-US" sz="1800" dirty="0" smtClean="0"/>
              <a:t>B</a:t>
            </a:r>
          </a:p>
          <a:p>
            <a:pPr lvl="1" algn="l" rtl="0">
              <a:buFont typeface="Courier New" panose="02070309020205020404" pitchFamily="49" charset="0"/>
              <a:buChar char="o"/>
            </a:pPr>
            <a:r>
              <a:rPr lang="en-US" sz="1800" dirty="0" smtClean="0"/>
              <a:t>Take two cut genes and attach them together synthetically in the lab</a:t>
            </a:r>
          </a:p>
          <a:p>
            <a:pPr lvl="1" algn="l" rtl="0">
              <a:buFont typeface="Courier New" panose="02070309020205020404" pitchFamily="49" charset="0"/>
              <a:buChar char="o"/>
            </a:pPr>
            <a:r>
              <a:rPr lang="en-US" sz="1800" dirty="0" smtClean="0"/>
              <a:t>Insert the new part into DNA of new bacteria</a:t>
            </a:r>
          </a:p>
          <a:p>
            <a:pPr lvl="1" algn="l" rtl="0">
              <a:buFont typeface="Courier New" panose="02070309020205020404" pitchFamily="49" charset="0"/>
              <a:buChar char="o"/>
            </a:pPr>
            <a:r>
              <a:rPr lang="en-US" sz="1800" dirty="0" smtClean="0"/>
              <a:t>We got new bacteria with red color protein and smell protein as we wanted</a:t>
            </a:r>
          </a:p>
        </p:txBody>
      </p:sp>
      <p:grpSp>
        <p:nvGrpSpPr>
          <p:cNvPr id="8" name="קבוצה 7"/>
          <p:cNvGrpSpPr/>
          <p:nvPr/>
        </p:nvGrpSpPr>
        <p:grpSpPr>
          <a:xfrm>
            <a:off x="7660974" y="-257997"/>
            <a:ext cx="1776058" cy="1688938"/>
            <a:chOff x="822763" y="3512457"/>
            <a:chExt cx="2791294" cy="2497565"/>
          </a:xfrm>
        </p:grpSpPr>
        <p:grpSp>
          <p:nvGrpSpPr>
            <p:cNvPr id="4" name="קבוצה 3"/>
            <p:cNvGrpSpPr/>
            <p:nvPr/>
          </p:nvGrpSpPr>
          <p:grpSpPr>
            <a:xfrm>
              <a:off x="822763" y="3512457"/>
              <a:ext cx="2791294" cy="2497565"/>
              <a:chOff x="3466077" y="3455311"/>
              <a:chExt cx="2737354" cy="2910784"/>
            </a:xfrm>
          </p:grpSpPr>
          <p:pic>
            <p:nvPicPr>
              <p:cNvPr id="5" name="Picture 2" descr="Image result for chemotaxis receptor"/>
              <p:cNvPicPr>
                <a:picLocks noChangeAspect="1" noChangeArrowheads="1"/>
              </p:cNvPicPr>
              <p:nvPr/>
            </p:nvPicPr>
            <p:blipFill rotWithShape="1">
              <a:blip r:embed="rId3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9769" b="96144" l="7385" r="30508">
                            <a14:foregroundMark x1="15012" y1="30077" x2="15012" y2="30077"/>
                            <a14:foregroundMark x1="15012" y1="30077" x2="15012" y2="30077"/>
                            <a14:foregroundMark x1="15012" y1="30077" x2="15012" y2="30077"/>
                            <a14:foregroundMark x1="13196" y1="35990" x2="13196" y2="35990"/>
                            <a14:foregroundMark x1="13196" y1="35990" x2="13196" y2="35990"/>
                            <a14:foregroundMark x1="21671" y1="93573" x2="21671" y2="93573"/>
                            <a14:foregroundMark x1="21671" y1="93573" x2="21671" y2="93573"/>
                            <a14:foregroundMark x1="30508" y1="94087" x2="30508" y2="94087"/>
                            <a14:foregroundMark x1="30508" y1="94087" x2="30508" y2="94087"/>
                            <a14:backgroundMark x1="14770" y1="58098" x2="14770" y2="58098"/>
                            <a14:backgroundMark x1="13196" y1="62468" x2="13196" y2="62468"/>
                            <a14:backgroundMark x1="13680" y1="51671" x2="13680" y2="5167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491"/>
              <a:stretch/>
            </p:blipFill>
            <p:spPr bwMode="auto">
              <a:xfrm rot="5400000">
                <a:off x="3918446" y="3002942"/>
                <a:ext cx="1829077" cy="2733815"/>
              </a:xfrm>
              <a:prstGeom prst="rect">
                <a:avLst/>
              </a:prstGeom>
              <a:noFill/>
            </p:spPr>
          </p:pic>
          <p:pic>
            <p:nvPicPr>
              <p:cNvPr id="6" name="Picture 2" descr="Image result for chemotaxis receptor"/>
              <p:cNvPicPr>
                <a:picLocks noChangeAspect="1" noChangeArrowheads="1"/>
              </p:cNvPicPr>
              <p:nvPr/>
            </p:nvPicPr>
            <p:blipFill rotWithShape="1">
              <a:blip r:embed="rId5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9769" b="97429" l="2663" r="89952">
                            <a14:foregroundMark x1="3632" y1="65810" x2="3632" y2="65810"/>
                            <a14:foregroundMark x1="4358" y1="67352" x2="4722" y2="48843"/>
                            <a14:foregroundMark x1="4358" y1="57326" x2="2663" y2="56812"/>
                            <a14:foregroundMark x1="2663" y1="65039" x2="2663" y2="65039"/>
                            <a14:foregroundMark x1="76029" y1="31362" x2="76029" y2="31362"/>
                            <a14:foregroundMark x1="73608" y1="28278" x2="73608" y2="28278"/>
                            <a14:backgroundMark x1="46610" y1="73779" x2="46610" y2="73779"/>
                            <a14:backgroundMark x1="25666" y1="67866" x2="25666" y2="67866"/>
                            <a14:backgroundMark x1="75424" y1="28021" x2="75424" y2="28021"/>
                            <a14:backgroundMark x1="25787" y1="64267" x2="25787" y2="64267"/>
                            <a14:backgroundMark x1="19370" y1="60154" x2="19370" y2="6015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4234" r="15984"/>
              <a:stretch/>
            </p:blipFill>
            <p:spPr bwMode="auto">
              <a:xfrm rot="5400000">
                <a:off x="4262365" y="4425029"/>
                <a:ext cx="1148317" cy="2733815"/>
              </a:xfrm>
              <a:prstGeom prst="rect">
                <a:avLst/>
              </a:prstGeom>
              <a:noFill/>
            </p:spPr>
          </p:pic>
        </p:grpSp>
        <p:sp>
          <p:nvSpPr>
            <p:cNvPr id="7" name="אליפסה 6"/>
            <p:cNvSpPr/>
            <p:nvPr/>
          </p:nvSpPr>
          <p:spPr>
            <a:xfrm>
              <a:off x="1257300" y="4171950"/>
              <a:ext cx="1362075" cy="10477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</p:grpSp>
      <p:sp>
        <p:nvSpPr>
          <p:cNvPr id="9" name="תרשים זרימה: מסיים 8"/>
          <p:cNvSpPr/>
          <p:nvPr/>
        </p:nvSpPr>
        <p:spPr>
          <a:xfrm rot="19386188">
            <a:off x="8665523" y="1137097"/>
            <a:ext cx="372164" cy="99469"/>
          </a:xfrm>
          <a:prstGeom prst="flowChartTermina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grpSp>
        <p:nvGrpSpPr>
          <p:cNvPr id="12" name="קבוצה 11"/>
          <p:cNvGrpSpPr/>
          <p:nvPr/>
        </p:nvGrpSpPr>
        <p:grpSpPr>
          <a:xfrm>
            <a:off x="8162701" y="1871129"/>
            <a:ext cx="1755183" cy="1619034"/>
            <a:chOff x="822763" y="3512457"/>
            <a:chExt cx="2791294" cy="2497565"/>
          </a:xfrm>
        </p:grpSpPr>
        <p:grpSp>
          <p:nvGrpSpPr>
            <p:cNvPr id="14" name="קבוצה 13"/>
            <p:cNvGrpSpPr/>
            <p:nvPr/>
          </p:nvGrpSpPr>
          <p:grpSpPr>
            <a:xfrm>
              <a:off x="822763" y="3512457"/>
              <a:ext cx="2791294" cy="2497565"/>
              <a:chOff x="3466077" y="3455311"/>
              <a:chExt cx="2737354" cy="2910784"/>
            </a:xfrm>
          </p:grpSpPr>
          <p:pic>
            <p:nvPicPr>
              <p:cNvPr id="16" name="Picture 2" descr="Image result for chemotaxis receptor"/>
              <p:cNvPicPr>
                <a:picLocks noChangeAspect="1" noChangeArrowheads="1"/>
              </p:cNvPicPr>
              <p:nvPr/>
            </p:nvPicPr>
            <p:blipFill rotWithShape="1">
              <a:blip r:embed="rId3">
                <a:duotone>
                  <a:prstClr val="black"/>
                  <a:srgbClr val="7030A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9769" b="96144" l="7385" r="30508">
                            <a14:foregroundMark x1="15012" y1="30077" x2="15012" y2="30077"/>
                            <a14:foregroundMark x1="15012" y1="30077" x2="15012" y2="30077"/>
                            <a14:foregroundMark x1="15012" y1="30077" x2="15012" y2="30077"/>
                            <a14:foregroundMark x1="13196" y1="35990" x2="13196" y2="35990"/>
                            <a14:foregroundMark x1="13196" y1="35990" x2="13196" y2="35990"/>
                            <a14:foregroundMark x1="21671" y1="93573" x2="21671" y2="93573"/>
                            <a14:foregroundMark x1="21671" y1="93573" x2="21671" y2="93573"/>
                            <a14:foregroundMark x1="30508" y1="94087" x2="30508" y2="94087"/>
                            <a14:foregroundMark x1="30508" y1="94087" x2="30508" y2="94087"/>
                            <a14:backgroundMark x1="14770" y1="58098" x2="14770" y2="58098"/>
                            <a14:backgroundMark x1="13196" y1="62468" x2="13196" y2="62468"/>
                            <a14:backgroundMark x1="13680" y1="51671" x2="13680" y2="5167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491"/>
              <a:stretch/>
            </p:blipFill>
            <p:spPr bwMode="auto">
              <a:xfrm rot="5400000">
                <a:off x="3918446" y="3002942"/>
                <a:ext cx="1829077" cy="2733815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Image result for chemotaxis receptor"/>
              <p:cNvPicPr>
                <a:picLocks noChangeAspect="1" noChangeArrowheads="1"/>
              </p:cNvPicPr>
              <p:nvPr/>
            </p:nvPicPr>
            <p:blipFill rotWithShape="1">
              <a:blip r:embed="rId5">
                <a:duotone>
                  <a:prstClr val="black"/>
                  <a:srgbClr val="7030A0">
                    <a:tint val="45000"/>
                    <a:satMod val="40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9769" b="97429" l="2663" r="89952">
                            <a14:foregroundMark x1="3632" y1="65810" x2="3632" y2="65810"/>
                            <a14:foregroundMark x1="4358" y1="67352" x2="4722" y2="48843"/>
                            <a14:foregroundMark x1="4358" y1="57326" x2="2663" y2="56812"/>
                            <a14:foregroundMark x1="2663" y1="65039" x2="2663" y2="65039"/>
                            <a14:foregroundMark x1="76029" y1="31362" x2="76029" y2="31362"/>
                            <a14:foregroundMark x1="73608" y1="28278" x2="73608" y2="28278"/>
                            <a14:backgroundMark x1="46610" y1="73779" x2="46610" y2="73779"/>
                            <a14:backgroundMark x1="25666" y1="67866" x2="25666" y2="67866"/>
                            <a14:backgroundMark x1="75424" y1="28021" x2="75424" y2="28021"/>
                            <a14:backgroundMark x1="25787" y1="64267" x2="25787" y2="64267"/>
                            <a14:backgroundMark x1="19370" y1="60154" x2="19370" y2="6015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4234" r="15984"/>
              <a:stretch/>
            </p:blipFill>
            <p:spPr bwMode="auto">
              <a:xfrm rot="5400000">
                <a:off x="4262365" y="4425029"/>
                <a:ext cx="1148317" cy="2733815"/>
              </a:xfrm>
              <a:prstGeom prst="rect">
                <a:avLst/>
              </a:prstGeom>
              <a:noFill/>
            </p:spPr>
          </p:pic>
        </p:grpSp>
        <p:sp>
          <p:nvSpPr>
            <p:cNvPr id="15" name="אליפסה 14"/>
            <p:cNvSpPr/>
            <p:nvPr/>
          </p:nvSpPr>
          <p:spPr>
            <a:xfrm>
              <a:off x="1257300" y="4171950"/>
              <a:ext cx="1362075" cy="104775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</p:grpSp>
      <p:sp>
        <p:nvSpPr>
          <p:cNvPr id="13" name="תרשים זרימה: מסיים 12"/>
          <p:cNvSpPr/>
          <p:nvPr/>
        </p:nvSpPr>
        <p:spPr>
          <a:xfrm rot="19011121">
            <a:off x="8224658" y="2293153"/>
            <a:ext cx="454166" cy="82152"/>
          </a:xfrm>
          <a:prstGeom prst="flowChartTermina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8" name="תרשים זרימה: מסיים 17"/>
          <p:cNvSpPr/>
          <p:nvPr/>
        </p:nvSpPr>
        <p:spPr>
          <a:xfrm>
            <a:off x="8804131" y="4128875"/>
            <a:ext cx="372164" cy="99469"/>
          </a:xfrm>
          <a:prstGeom prst="flowChartTermina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9" name="תרשים זרימה: מסיים 18"/>
          <p:cNvSpPr/>
          <p:nvPr/>
        </p:nvSpPr>
        <p:spPr>
          <a:xfrm>
            <a:off x="9175905" y="4142895"/>
            <a:ext cx="631570" cy="79546"/>
          </a:xfrm>
          <a:prstGeom prst="flowChartTermina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0" name="טבעת 19"/>
          <p:cNvSpPr/>
          <p:nvPr/>
        </p:nvSpPr>
        <p:spPr>
          <a:xfrm>
            <a:off x="8600826" y="5137552"/>
            <a:ext cx="1561207" cy="1653872"/>
          </a:xfrm>
          <a:prstGeom prst="donut">
            <a:avLst>
              <a:gd name="adj" fmla="val 5452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>
              <a:solidFill>
                <a:schemeClr val="tx1"/>
              </a:solidFill>
            </a:endParaRPr>
          </a:p>
        </p:txBody>
      </p:sp>
      <p:sp>
        <p:nvSpPr>
          <p:cNvPr id="23" name="תרשים זרימה: מסיים 22"/>
          <p:cNvSpPr/>
          <p:nvPr/>
        </p:nvSpPr>
        <p:spPr>
          <a:xfrm rot="15820014">
            <a:off x="8476383" y="5991272"/>
            <a:ext cx="372164" cy="99469"/>
          </a:xfrm>
          <a:prstGeom prst="flowChartTermina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4" name="תרשים זרימה: מסיים 23"/>
          <p:cNvSpPr/>
          <p:nvPr/>
        </p:nvSpPr>
        <p:spPr>
          <a:xfrm rot="17645045">
            <a:off x="8445312" y="5509483"/>
            <a:ext cx="631570" cy="121732"/>
          </a:xfrm>
          <a:prstGeom prst="flowChartTermina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25" name="TextBox 24"/>
          <p:cNvSpPr txBox="1"/>
          <p:nvPr/>
        </p:nvSpPr>
        <p:spPr>
          <a:xfrm>
            <a:off x="7895609" y="487693"/>
            <a:ext cx="98412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dirty="0" smtClean="0"/>
              <a:t>A</a:t>
            </a:r>
            <a:endParaRPr lang="he-IL" dirty="0"/>
          </a:p>
        </p:txBody>
      </p:sp>
      <p:sp>
        <p:nvSpPr>
          <p:cNvPr id="26" name="TextBox 25"/>
          <p:cNvSpPr txBox="1"/>
          <p:nvPr/>
        </p:nvSpPr>
        <p:spPr>
          <a:xfrm>
            <a:off x="8397310" y="2576264"/>
            <a:ext cx="98412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dirty="0" smtClean="0"/>
              <a:t>B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44042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3" grpId="0" animBg="1"/>
      <p:bldP spid="13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3" grpId="0" animBg="1"/>
      <p:bldP spid="24" grpId="0" animBg="1"/>
      <p:bldP spid="25" grpId="0"/>
      <p:bldP spid="25" grpId="1"/>
      <p:bldP spid="26" grpId="0"/>
      <p:bldP spid="2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Application of synthetic biology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528637" y="1819395"/>
            <a:ext cx="8213101" cy="3880773"/>
          </a:xfrm>
        </p:spPr>
        <p:txBody>
          <a:bodyPr>
            <a:normAutofit/>
          </a:bodyPr>
          <a:lstStyle/>
          <a:p>
            <a:pPr algn="l" rtl="0"/>
            <a:r>
              <a:rPr lang="en-US" dirty="0" smtClean="0"/>
              <a:t>Fast and cheap production of medication and vaccines</a:t>
            </a:r>
          </a:p>
          <a:p>
            <a:pPr algn="l" rtl="0"/>
            <a:r>
              <a:rPr lang="en-US" dirty="0" smtClean="0"/>
              <a:t>Medication for cancer</a:t>
            </a:r>
          </a:p>
          <a:p>
            <a:pPr algn="l" rtl="0"/>
            <a:r>
              <a:rPr lang="en-US" dirty="0" smtClean="0"/>
              <a:t>Detecting different materials</a:t>
            </a:r>
          </a:p>
          <a:p>
            <a:pPr algn="l" rtl="0"/>
            <a:r>
              <a:rPr lang="en-US" dirty="0" smtClean="0"/>
              <a:t>Data storage</a:t>
            </a:r>
          </a:p>
          <a:p>
            <a:pPr algn="l" rtl="0"/>
            <a:r>
              <a:rPr lang="en-US" dirty="0" smtClean="0"/>
              <a:t>Creating biofuel</a:t>
            </a:r>
          </a:p>
          <a:p>
            <a:pPr algn="l" rtl="0"/>
            <a:r>
              <a:rPr lang="en-US" dirty="0"/>
              <a:t>Biodegradable </a:t>
            </a:r>
            <a:r>
              <a:rPr lang="en-US" dirty="0" smtClean="0"/>
              <a:t>packaging</a:t>
            </a:r>
          </a:p>
          <a:p>
            <a:pPr algn="l" rtl="0"/>
            <a:r>
              <a:rPr lang="en-US" dirty="0" smtClean="0"/>
              <a:t>And more…</a:t>
            </a:r>
          </a:p>
        </p:txBody>
      </p:sp>
      <p:pic>
        <p:nvPicPr>
          <p:cNvPr id="1026" name="Picture 2" descr="Image result for ‫תרופה‬‎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945" y="2116137"/>
            <a:ext cx="4531057" cy="3398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44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677334" y="538160"/>
            <a:ext cx="8596668" cy="1320800"/>
          </a:xfrm>
        </p:spPr>
        <p:txBody>
          <a:bodyPr/>
          <a:lstStyle/>
          <a:p>
            <a:pPr algn="l" rtl="0"/>
            <a:r>
              <a:rPr lang="en-US" dirty="0" smtClean="0"/>
              <a:t>Funny facts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28613" y="1200150"/>
            <a:ext cx="9486899" cy="4213414"/>
          </a:xfrm>
        </p:spPr>
        <p:txBody>
          <a:bodyPr>
            <a:normAutofit/>
          </a:bodyPr>
          <a:lstStyle/>
          <a:p>
            <a:pPr algn="l" rtl="0">
              <a:lnSpc>
                <a:spcPct val="150000"/>
              </a:lnSpc>
            </a:pPr>
            <a:r>
              <a:rPr lang="en-US" dirty="0" smtClean="0"/>
              <a:t>Today you can write sequence of A,G,C,T in the computer and order DNA molecule over the internet.</a:t>
            </a:r>
          </a:p>
          <a:p>
            <a:pPr algn="l" rtl="0">
              <a:lnSpc>
                <a:spcPct val="150000"/>
              </a:lnSpc>
            </a:pPr>
            <a:r>
              <a:rPr lang="en-US" dirty="0" smtClean="0"/>
              <a:t>The DNA made synthetically with a machine, similar to a printer.</a:t>
            </a:r>
          </a:p>
          <a:p>
            <a:pPr algn="l" rtl="0">
              <a:lnSpc>
                <a:spcPct val="150000"/>
              </a:lnSpc>
            </a:pPr>
            <a:r>
              <a:rPr lang="en-US" dirty="0" smtClean="0"/>
              <a:t>The </a:t>
            </a:r>
            <a:r>
              <a:rPr lang="en-US" dirty="0" smtClean="0"/>
              <a:t>starting </a:t>
            </a:r>
            <a:r>
              <a:rPr lang="en-US" dirty="0" smtClean="0"/>
              <a:t>material is sugar.</a:t>
            </a:r>
            <a:endParaRPr lang="en-US" dirty="0" smtClean="0"/>
          </a:p>
          <a:p>
            <a:pPr algn="l" rtl="0">
              <a:lnSpc>
                <a:spcPct val="150000"/>
              </a:lnSpc>
            </a:pPr>
            <a:r>
              <a:rPr lang="en-US" dirty="0" smtClean="0"/>
              <a:t>With 25$ you can buy </a:t>
            </a:r>
            <a:r>
              <a:rPr lang="en-US" dirty="0" smtClean="0"/>
              <a:t>sufficient amount </a:t>
            </a:r>
            <a:r>
              <a:rPr lang="en-US" dirty="0" smtClean="0"/>
              <a:t>of sugar to produce DNA of all humans on the plant!</a:t>
            </a:r>
          </a:p>
        </p:txBody>
      </p:sp>
      <p:grpSp>
        <p:nvGrpSpPr>
          <p:cNvPr id="5" name="קבוצה 4"/>
          <p:cNvGrpSpPr/>
          <p:nvPr/>
        </p:nvGrpSpPr>
        <p:grpSpPr>
          <a:xfrm>
            <a:off x="1728787" y="4014788"/>
            <a:ext cx="4604545" cy="2843212"/>
            <a:chOff x="2682500" y="3763294"/>
            <a:chExt cx="4684164" cy="3094706"/>
          </a:xfrm>
        </p:grpSpPr>
        <p:grpSp>
          <p:nvGrpSpPr>
            <p:cNvPr id="4" name="קבוצה 3"/>
            <p:cNvGrpSpPr/>
            <p:nvPr/>
          </p:nvGrpSpPr>
          <p:grpSpPr>
            <a:xfrm>
              <a:off x="3498294" y="3763294"/>
              <a:ext cx="3868370" cy="3094706"/>
              <a:chOff x="4334227" y="368490"/>
              <a:chExt cx="5868516" cy="4694829"/>
            </a:xfrm>
          </p:grpSpPr>
          <p:pic>
            <p:nvPicPr>
              <p:cNvPr id="7176" name="Picture 8" descr="Image result for dna printer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7819492">
                <a:off x="5234340" y="861197"/>
                <a:ext cx="704850" cy="25050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180" name="Picture 12" descr="Image result for dna printer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07914" y="368490"/>
                <a:ext cx="4694829" cy="46948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1" name="Picture 8" descr="Image result for dna printer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652" b="33374"/>
            <a:stretch/>
          </p:blipFill>
          <p:spPr bwMode="auto">
            <a:xfrm rot="6899894">
              <a:off x="2984824" y="3769243"/>
              <a:ext cx="495526" cy="1100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184" name="Picture 16" descr="Image result for suga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45382" y="5589595"/>
            <a:ext cx="443086" cy="44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Image result for suga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48980" y="5598276"/>
            <a:ext cx="443086" cy="44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" descr="Image result for suga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0857" y="5429163"/>
            <a:ext cx="443086" cy="44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" descr="Image result for suga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96622" y="5346013"/>
            <a:ext cx="443086" cy="44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מחבר מעוקל 6"/>
          <p:cNvCxnSpPr/>
          <p:nvPr/>
        </p:nvCxnSpPr>
        <p:spPr>
          <a:xfrm rot="16200000" flipV="1">
            <a:off x="6405176" y="4810854"/>
            <a:ext cx="345216" cy="837675"/>
          </a:xfrm>
          <a:prstGeom prst="curved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093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sz="8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iGEM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International Genetically Engineered Machine</a:t>
            </a:r>
            <a:r>
              <a:rPr lang="en-US" dirty="0"/>
              <a:t/>
            </a:r>
            <a:br>
              <a:rPr lang="en-US" dirty="0"/>
            </a:b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528637" y="2579427"/>
            <a:ext cx="9272587" cy="3461935"/>
          </a:xfrm>
        </p:spPr>
        <p:txBody>
          <a:bodyPr>
            <a:normAutofit/>
          </a:bodyPr>
          <a:lstStyle/>
          <a:p>
            <a:pPr algn="l" rtl="0">
              <a:lnSpc>
                <a:spcPct val="150000"/>
              </a:lnSpc>
            </a:pPr>
            <a:r>
              <a:rPr lang="en-US" dirty="0" smtClean="0"/>
              <a:t>International synthetic </a:t>
            </a:r>
            <a:r>
              <a:rPr lang="en-US" dirty="0" smtClean="0"/>
              <a:t>biology competition.</a:t>
            </a:r>
          </a:p>
          <a:p>
            <a:pPr algn="l" rtl="0">
              <a:lnSpc>
                <a:spcPct val="150000"/>
              </a:lnSpc>
            </a:pPr>
            <a:r>
              <a:rPr lang="en-US" dirty="0" smtClean="0"/>
              <a:t>Participate groups of </a:t>
            </a:r>
            <a:r>
              <a:rPr lang="en-US" dirty="0" smtClean="0"/>
              <a:t>university students </a:t>
            </a:r>
            <a:r>
              <a:rPr lang="en-US" dirty="0" smtClean="0"/>
              <a:t>and high school from all around the world.</a:t>
            </a:r>
          </a:p>
          <a:p>
            <a:pPr algn="l" rtl="0">
              <a:lnSpc>
                <a:spcPct val="150000"/>
              </a:lnSpc>
            </a:pPr>
            <a:r>
              <a:rPr lang="en-US" dirty="0" smtClean="0"/>
              <a:t>Each group </a:t>
            </a:r>
            <a:r>
              <a:rPr lang="en-US" dirty="0" smtClean="0"/>
              <a:t>design biological </a:t>
            </a:r>
            <a:r>
              <a:rPr lang="en-US" dirty="0" smtClean="0"/>
              <a:t>system to solve a problem they encounter.</a:t>
            </a:r>
          </a:p>
          <a:p>
            <a:pPr algn="l" rtl="0">
              <a:lnSpc>
                <a:spcPct val="150000"/>
              </a:lnSpc>
            </a:pPr>
            <a:r>
              <a:rPr lang="en-US" dirty="0" smtClean="0"/>
              <a:t>Start in 2003 as  MIT course with 5 groups.</a:t>
            </a:r>
          </a:p>
          <a:p>
            <a:pPr algn="l" rtl="0">
              <a:lnSpc>
                <a:spcPct val="150000"/>
              </a:lnSpc>
            </a:pPr>
            <a:r>
              <a:rPr lang="en-US" dirty="0" smtClean="0"/>
              <a:t>In 2016 will participate more then 300 groups from 5 continents.</a:t>
            </a:r>
          </a:p>
        </p:txBody>
      </p:sp>
      <p:pic>
        <p:nvPicPr>
          <p:cNvPr id="6148" name="Picture 4" descr="Image result for ige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8" y="54591"/>
            <a:ext cx="1768760" cy="1768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63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פיאה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7519</TotalTime>
  <Words>567</Words>
  <Application>Microsoft Office PowerPoint</Application>
  <PresentationFormat>מסך רחב</PresentationFormat>
  <Paragraphs>100</Paragraphs>
  <Slides>18</Slides>
  <Notes>12</Notes>
  <HiddenSlides>0</HiddenSlides>
  <MMClips>1</MMClips>
  <ScaleCrop>false</ScaleCrop>
  <HeadingPairs>
    <vt:vector size="6" baseType="variant">
      <vt:variant>
        <vt:lpstr>גופנים בשימוש</vt:lpstr>
      </vt:variant>
      <vt:variant>
        <vt:i4>6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18</vt:i4>
      </vt:variant>
    </vt:vector>
  </HeadingPairs>
  <TitlesOfParts>
    <vt:vector size="25" baseType="lpstr">
      <vt:lpstr>Arial</vt:lpstr>
      <vt:lpstr>Calibri</vt:lpstr>
      <vt:lpstr>Courier New</vt:lpstr>
      <vt:lpstr>Gisha</vt:lpstr>
      <vt:lpstr>Trebuchet MS</vt:lpstr>
      <vt:lpstr>Wingdings 3</vt:lpstr>
      <vt:lpstr>פיאה</vt:lpstr>
      <vt:lpstr>Playing with genes</vt:lpstr>
      <vt:lpstr>Basic concepts in biology</vt:lpstr>
      <vt:lpstr>מצגת של PowerPoint</vt:lpstr>
      <vt:lpstr>מצגת של PowerPoint</vt:lpstr>
      <vt:lpstr>Synthetic Biology</vt:lpstr>
      <vt:lpstr>Simple example</vt:lpstr>
      <vt:lpstr>Application of synthetic biology</vt:lpstr>
      <vt:lpstr>Funny facts</vt:lpstr>
      <vt:lpstr>iGEM International Genetically Engineered Machine </vt:lpstr>
      <vt:lpstr>iGEM in Israel</vt:lpstr>
      <vt:lpstr>S.Tar</vt:lpstr>
      <vt:lpstr>chemotaxis</vt:lpstr>
      <vt:lpstr>Identify</vt:lpstr>
      <vt:lpstr>Movement</vt:lpstr>
      <vt:lpstr>מצגת של PowerPoint</vt:lpstr>
      <vt:lpstr>Prototype of our chip</vt:lpstr>
      <vt:lpstr>מצגת של PowerPoint</vt:lpstr>
      <vt:lpstr>Follow us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משחקים בגנים</dc:title>
  <dc:creator>Inbal Adir</dc:creator>
  <cp:lastModifiedBy>Inbal Adir</cp:lastModifiedBy>
  <cp:revision>89</cp:revision>
  <dcterms:created xsi:type="dcterms:W3CDTF">2016-08-29T18:18:27Z</dcterms:created>
  <dcterms:modified xsi:type="dcterms:W3CDTF">2016-10-04T18:26:10Z</dcterms:modified>
</cp:coreProperties>
</file>